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5" r:id="rId6"/>
    <p:sldId id="259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FBA"/>
    <a:srgbClr val="76F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BF624-FC8D-40AF-8348-80FAD0316EF3}" v="1340" dt="2022-11-08T13:28:25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7B5-0071-3C72-D82A-57C2773A7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743CA-1B13-0189-4A0F-7221FA7BE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082B-D41C-6C81-1397-33F89C95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6851A-7907-593F-2E11-EF7A4D3B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4E180-EE5D-96EC-4487-76D8295A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8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B22F-5292-2884-F7E9-9F6A4C46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B9CB7-FE69-E472-0F96-FAEC4E30E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D0DA9-5238-5060-EAB1-FAF730A2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4F660-0AC6-5091-165C-97802A93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1DAB4-E92B-3097-F66E-5845A303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9828C9-B689-8305-B7A3-30AE6B91C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A46BF-8241-C62B-C87A-C7391D742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B4746-E026-07E8-4333-BBDE39D2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5E0FB-42C0-A837-CB81-E88F9F72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C6BE1-0035-00B6-77F0-2B9A8358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3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13B5-AABA-6246-B381-7571D5E6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21F73-02F7-E696-6793-84B3DC86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49C7A-10E3-B894-732B-7D97C000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EEF1-3D59-DB8B-9A1D-CDF7D0C1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CF988-83EF-5CCF-E7D2-10204AF1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4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BB01-C877-DE7B-87BE-4ACED224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AA5B-BE78-857A-95CC-ACAC0F75B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DF4EF-51AC-10C9-37E6-BFC02F1A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7371C-C86B-0778-5EA5-874ACAA7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60F0C-0509-4958-B335-94D46A84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9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4DC6-9147-607B-FC72-6FBA5AAC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5108-1D14-4103-FFA1-6F1EB157E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3AF07-1355-FD35-EA9D-49B7524C4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06C65-DB63-1740-7258-EBB7C188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B55A0-C652-80DF-FA65-CA60CB17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671B-C6F2-D381-5293-13974200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BCEF-5DA5-BDA0-1420-AFF0EC98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60FBA-18AC-70E6-A6FA-18E28BB41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5338D-0EF4-FBB7-D0FA-BF0C635A5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904D1-2539-DC09-5162-039F81C4B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87486-B31B-F43F-A20E-9E1376678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0F153-51ED-34F7-5024-6502C9E4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5F877-E0EF-423A-1F15-45F8C39E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0A0BA-E27A-F5CE-5CA5-64B84250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5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D9B2-7ED0-CE83-F37D-F30ED97B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70E6D-4293-9F82-DA3C-0AB05210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A748-F43C-6BAD-5D7C-7BE609BF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C7D88-945D-C06E-4E7E-D92485D7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84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BF3EC-8C6D-B251-CA1A-4C6154DB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3CC01-A521-20C6-B814-7BD59815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03471-8671-84A5-523B-2D2BB3D0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0279-2DDA-CC4E-BB1B-21EF6516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0DF3-9869-60C9-2D32-145B81581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AAD6D-91D9-314F-1352-0952EC7C7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355E4-23D7-A6DA-0497-AD894544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4C39B-9D69-50BD-504A-1803ECCB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11895-6F72-CFCA-8E9A-B11E48AB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E89D-D400-7DDB-46EC-BA577D23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5E0D1-FD6C-C65E-FB7F-08110E8F3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92909-B33B-52E1-D370-C94041099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3F17E-61FD-212E-404A-94867703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8D2E1-1BFA-3B30-D627-DD3A9615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0127F-1526-343D-A9B1-CE44A657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54E82-EC6E-33F9-3D11-7C9F6B4B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AFF9-8F8B-2113-C746-CE90707FD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083DC-235C-A577-5C16-03779564D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83861-9E9E-223D-8EF3-4431C1266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D5A3B-2DBA-1B9E-6142-55641C653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runwaldlab.github.io/metacoder_documentation/" TargetMode="External"/><Relationship Id="rId2" Type="http://schemas.openxmlformats.org/officeDocument/2006/relationships/hyperlink" Target="https://github.com/grunwaldlab/metaco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cran.r-project.org/web/packages/metacoder/metacoder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D6D94-296C-E5C2-FE61-E186DCC89318}"/>
              </a:ext>
            </a:extLst>
          </p:cNvPr>
          <p:cNvSpPr txBox="1"/>
          <p:nvPr/>
        </p:nvSpPr>
        <p:spPr>
          <a:xfrm>
            <a:off x="2016140" y="966812"/>
            <a:ext cx="73999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Using “</a:t>
            </a:r>
            <a:r>
              <a:rPr lang="en-US" sz="4400" dirty="0" err="1"/>
              <a:t>Metacoder</a:t>
            </a:r>
            <a:r>
              <a:rPr lang="en-US" sz="4400" dirty="0"/>
              <a:t>” package to visualize microbiome hierarchical taxonomies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2B30E-3DCE-CA14-2F8C-2AB53A6891A1}"/>
              </a:ext>
            </a:extLst>
          </p:cNvPr>
          <p:cNvSpPr txBox="1"/>
          <p:nvPr/>
        </p:nvSpPr>
        <p:spPr>
          <a:xfrm>
            <a:off x="2470738" y="5605252"/>
            <a:ext cx="666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tree structure – comparing communities – adding external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40395-C35F-C7A0-B31A-EF51443E59D9}"/>
              </a:ext>
            </a:extLst>
          </p:cNvPr>
          <p:cNvSpPr txBox="1"/>
          <p:nvPr/>
        </p:nvSpPr>
        <p:spPr>
          <a:xfrm>
            <a:off x="2382862" y="3496556"/>
            <a:ext cx="68422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Pedro </a:t>
            </a:r>
            <a:r>
              <a:rPr lang="en-US" sz="2800" dirty="0" err="1"/>
              <a:t>Beschoren</a:t>
            </a:r>
            <a:r>
              <a:rPr lang="en-US" sz="2800" dirty="0"/>
              <a:t> da Costa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Postdoc – MICROP – Wageningen University – Entomology Department</a:t>
            </a:r>
          </a:p>
        </p:txBody>
      </p:sp>
    </p:spTree>
    <p:extLst>
      <p:ext uri="{BB962C8B-B14F-4D97-AF65-F5344CB8AC3E}">
        <p14:creationId xmlns:p14="http://schemas.microsoft.com/office/powerpoint/2010/main" val="87676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12FF-0028-0967-C3EC-3940FEF5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44"/>
            <a:ext cx="10515600" cy="1325563"/>
          </a:xfrm>
        </p:spPr>
        <p:txBody>
          <a:bodyPr/>
          <a:lstStyle/>
          <a:p>
            <a:r>
              <a:rPr lang="en-US" dirty="0"/>
              <a:t>Visualization of taxonomies can be difficult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BF98A-B18A-0A29-A941-8EE0AED6CA61}"/>
              </a:ext>
            </a:extLst>
          </p:cNvPr>
          <p:cNvSpPr txBox="1"/>
          <p:nvPr/>
        </p:nvSpPr>
        <p:spPr>
          <a:xfrm>
            <a:off x="8056907" y="1485243"/>
            <a:ext cx="3534843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Classic bar plots have their uses and limitations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and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Unsuitable for high 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plots for each taxa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Ignores phylogenetical hierarchy</a:t>
            </a:r>
            <a:endParaRPr lang="en-US" b="1">
              <a:solidFill>
                <a:srgbClr val="FF0000"/>
              </a:solidFill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19204-C9F7-7AD7-FB02-72EA9AEA54B8}"/>
              </a:ext>
            </a:extLst>
          </p:cNvPr>
          <p:cNvSpPr txBox="1"/>
          <p:nvPr/>
        </p:nvSpPr>
        <p:spPr>
          <a:xfrm>
            <a:off x="8069917" y="4164358"/>
            <a:ext cx="340020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There are many tools to visualize microbial taxonomies – I will show “</a:t>
            </a:r>
            <a:r>
              <a:rPr lang="en-US" dirty="0" err="1"/>
              <a:t>metacoder</a:t>
            </a:r>
            <a:r>
              <a:rPr lang="en-US" dirty="0"/>
              <a:t>”, an R package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Data is based on a highly filtered version of the </a:t>
            </a:r>
            <a:r>
              <a:rPr lang="en-US" dirty="0" err="1">
                <a:ea typeface="+mn-lt"/>
                <a:cs typeface="+mn-lt"/>
              </a:rPr>
              <a:t>Brassiceaceae</a:t>
            </a:r>
            <a:r>
              <a:rPr lang="en-US" dirty="0">
                <a:ea typeface="+mn-lt"/>
                <a:cs typeface="+mn-lt"/>
              </a:rPr>
              <a:t> family experiment</a:t>
            </a:r>
          </a:p>
        </p:txBody>
      </p:sp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5150E40-F1B4-578C-47A0-D150101B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" y="1278899"/>
            <a:ext cx="5386386" cy="4633576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6A88F80-A718-4B3D-9975-E23E8BAA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69" y="1278899"/>
            <a:ext cx="2159794" cy="1835610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6BC0FF4-755A-BB8C-B1F7-0D64324D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306" y="3221334"/>
            <a:ext cx="2159794" cy="1129707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EAE737C-F08A-DA65-F1C4-594A9D38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306" y="4498181"/>
            <a:ext cx="2374107" cy="1254919"/>
          </a:xfrm>
          <a:prstGeom prst="rect">
            <a:avLst/>
          </a:prstGeom>
        </p:spPr>
      </p:pic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2938F553-3E02-1113-5FBD-89DA9EAA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431" y="5748336"/>
            <a:ext cx="2076450" cy="11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9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EA479-2254-B8C3-CE0C-26327E2314C7}"/>
              </a:ext>
            </a:extLst>
          </p:cNvPr>
          <p:cNvSpPr txBox="1">
            <a:spLocks/>
          </p:cNvSpPr>
          <p:nvPr/>
        </p:nvSpPr>
        <p:spPr>
          <a:xfrm>
            <a:off x="838200" y="115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Metacoder</a:t>
            </a:r>
            <a:r>
              <a:rPr lang="en-US" sz="3200" dirty="0"/>
              <a:t> is a 2017 data container package for R with a hierarchical taxonomy visualization tool (called Heat Trees)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905B6-16F3-9E63-2AB6-BF1982722250}"/>
              </a:ext>
            </a:extLst>
          </p:cNvPr>
          <p:cNvSpPr txBox="1"/>
          <p:nvPr/>
        </p:nvSpPr>
        <p:spPr>
          <a:xfrm>
            <a:off x="6645227" y="5983086"/>
            <a:ext cx="57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There are many resources for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Original paper: https://journals.plos.org/ploscompbiol/article?id=10.1371/journal.pcbi.1005404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GitHub: </a:t>
            </a:r>
            <a:r>
              <a:rPr lang="en-US" sz="800" dirty="0">
                <a:hlinkClick r:id="rId2"/>
              </a:rPr>
              <a:t>https://github.com/grunwaldlab/metacoder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Documentation: </a:t>
            </a:r>
            <a:r>
              <a:rPr lang="en-US" sz="800" dirty="0">
                <a:hlinkClick r:id="rId3"/>
              </a:rPr>
              <a:t>https://grunwaldlab.github.io/metacoder_documentation/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CRAN manual: </a:t>
            </a:r>
            <a:r>
              <a:rPr lang="en-US" sz="800" dirty="0">
                <a:hlinkClick r:id="rId4"/>
              </a:rPr>
              <a:t>https://cran.r-project.org/web/packages/metacoder/metacoder.pdf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 err="1"/>
              <a:t>Youtube</a:t>
            </a:r>
            <a:r>
              <a:rPr lang="en-US" sz="800" dirty="0"/>
              <a:t>: https://www.youtube.com/watch?v=Nv6dsWjr5sA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F29C3D4-9F1D-7ED0-C3DC-4BD6827A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26" y="1279695"/>
            <a:ext cx="6381136" cy="5364795"/>
          </a:xfrm>
          <a:prstGeom prst="rect">
            <a:avLst/>
          </a:prstGeom>
        </p:spPr>
      </p:pic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2D8AFF0E-6EFB-9FB4-E514-4DC172BE6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788" y="1547921"/>
            <a:ext cx="3959941" cy="43275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477862-B9B1-9CDA-B5DB-313701B10E43}"/>
              </a:ext>
            </a:extLst>
          </p:cNvPr>
          <p:cNvSpPr/>
          <p:nvPr/>
        </p:nvSpPr>
        <p:spPr>
          <a:xfrm>
            <a:off x="1509251" y="4901380"/>
            <a:ext cx="909483" cy="1376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04F6D1-490D-539F-2B42-0A717CE0BB8D}"/>
              </a:ext>
            </a:extLst>
          </p:cNvPr>
          <p:cNvCxnSpPr/>
          <p:nvPr/>
        </p:nvCxnSpPr>
        <p:spPr>
          <a:xfrm flipV="1">
            <a:off x="1541514" y="1583300"/>
            <a:ext cx="5314335" cy="327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EA1B95-1075-655A-27C6-AF973207D1B8}"/>
              </a:ext>
            </a:extLst>
          </p:cNvPr>
          <p:cNvSpPr txBox="1">
            <a:spLocks/>
          </p:cNvSpPr>
          <p:nvPr/>
        </p:nvSpPr>
        <p:spPr>
          <a:xfrm>
            <a:off x="838200" y="-277946"/>
            <a:ext cx="109018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layers are contained in a single object, similarly to </a:t>
            </a:r>
            <a:r>
              <a:rPr lang="en-US" sz="3200" dirty="0" err="1"/>
              <a:t>phyloseq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DC0AA-E65A-6285-A27C-5C1114073C1E}"/>
              </a:ext>
            </a:extLst>
          </p:cNvPr>
          <p:cNvSpPr txBox="1"/>
          <p:nvPr/>
        </p:nvSpPr>
        <p:spPr>
          <a:xfrm>
            <a:off x="8715785" y="1099338"/>
            <a:ext cx="312254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Note that taxonomies are internally recoded as ab, ac, ad... meaning Bacteria, </a:t>
            </a:r>
            <a:r>
              <a:rPr lang="en-US" dirty="0" err="1"/>
              <a:t>Proteobactria</a:t>
            </a:r>
            <a:r>
              <a:rPr lang="en-US" dirty="0"/>
              <a:t>, </a:t>
            </a:r>
            <a:r>
              <a:rPr lang="en-US" dirty="0" err="1"/>
              <a:t>Bacteroidota</a:t>
            </a:r>
            <a:r>
              <a:rPr lang="en-US" dirty="0"/>
              <a:t>...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package can handle </a:t>
            </a:r>
            <a:r>
              <a:rPr lang="en-US" b="1" dirty="0">
                <a:cs typeface="Calibri"/>
              </a:rPr>
              <a:t>any hierarchical data</a:t>
            </a:r>
            <a:r>
              <a:rPr lang="en-US" dirty="0">
                <a:cs typeface="Calibri"/>
              </a:rPr>
              <a:t>, not only microbiome taxonomies.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GO terms could be imported and evaluated, but we won't explore that today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01A165B-B1B7-F4E7-A83C-5EDDD8F9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5" y="1099115"/>
            <a:ext cx="8187812" cy="53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4183-3418-9162-7CFD-40CBE7FF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32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Data analysis and manipulation is also possible</a:t>
            </a:r>
            <a:endParaRPr lang="en-US" sz="40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D1AE625-61D2-C961-6DDA-EFE08E7EAC8E}"/>
              </a:ext>
            </a:extLst>
          </p:cNvPr>
          <p:cNvSpPr txBox="1"/>
          <p:nvPr/>
        </p:nvSpPr>
        <p:spPr>
          <a:xfrm>
            <a:off x="7818951" y="1475937"/>
            <a:ext cx="414263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metacoder</a:t>
            </a:r>
            <a:r>
              <a:rPr lang="en-US" dirty="0"/>
              <a:t> can also perform operations, like calculation differential abundance or filtering data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F4DA21-9528-1E08-9E96-90A74EBF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2" y="1171007"/>
            <a:ext cx="6872748" cy="60766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4781F60-0B60-B5A3-EF9F-17AAE63B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" y="1849681"/>
            <a:ext cx="6872748" cy="848056"/>
          </a:xfrm>
          <a:prstGeom prst="rect">
            <a:avLst/>
          </a:prstGeom>
        </p:spPr>
      </p:pic>
      <p:pic>
        <p:nvPicPr>
          <p:cNvPr id="7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E19D4DE-3E4D-86E3-6831-6F1B8B83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90" y="2960463"/>
            <a:ext cx="4807973" cy="3788429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BAA8B8FE-1B1F-DD90-9994-D7C9EAF2A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39" y="3142093"/>
            <a:ext cx="2743200" cy="3425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4849C-E1E2-78A5-C93F-932C7FC4DCB2}"/>
              </a:ext>
            </a:extLst>
          </p:cNvPr>
          <p:cNvSpPr txBox="1"/>
          <p:nvPr/>
        </p:nvSpPr>
        <p:spPr>
          <a:xfrm>
            <a:off x="9124336" y="3016045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Plotting a value related to an individual taxonomic group, and it's relations to all taxonomic groups, is  informative!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For example, here we see different families of </a:t>
            </a:r>
            <a:r>
              <a:rPr lang="en-US" dirty="0" err="1">
                <a:cs typeface="Calibri"/>
              </a:rPr>
              <a:t>Rhizobiales</a:t>
            </a:r>
            <a:r>
              <a:rPr lang="en-US" dirty="0">
                <a:cs typeface="Calibri"/>
              </a:rPr>
              <a:t> as different between two lineages in </a:t>
            </a:r>
            <a:r>
              <a:rPr lang="en-US" dirty="0" err="1">
                <a:cs typeface="Calibri"/>
              </a:rPr>
              <a:t>brassiceaceae</a:t>
            </a:r>
          </a:p>
        </p:txBody>
      </p:sp>
    </p:spTree>
    <p:extLst>
      <p:ext uri="{BB962C8B-B14F-4D97-AF65-F5344CB8AC3E}">
        <p14:creationId xmlns:p14="http://schemas.microsoft.com/office/powerpoint/2010/main" val="166598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EA479-2254-B8C3-CE0C-26327E2314C7}"/>
              </a:ext>
            </a:extLst>
          </p:cNvPr>
          <p:cNvSpPr txBox="1">
            <a:spLocks/>
          </p:cNvSpPr>
          <p:nvPr/>
        </p:nvSpPr>
        <p:spPr>
          <a:xfrm>
            <a:off x="838200" y="115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Multiple options and alternatives available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2A1AD-9B45-133F-529A-530EA1C8049D}"/>
              </a:ext>
            </a:extLst>
          </p:cNvPr>
          <p:cNvSpPr txBox="1"/>
          <p:nvPr/>
        </p:nvSpPr>
        <p:spPr>
          <a:xfrm>
            <a:off x="1495966" y="1438495"/>
            <a:ext cx="16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by phylum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493F2-7225-29C8-FA3B-61DC39088BB7}"/>
              </a:ext>
            </a:extLst>
          </p:cNvPr>
          <p:cNvSpPr txBox="1"/>
          <p:nvPr/>
        </p:nvSpPr>
        <p:spPr>
          <a:xfrm>
            <a:off x="6784414" y="1410294"/>
            <a:ext cx="51734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See ASVs from a specific group, with different </a:t>
            </a:r>
            <a:r>
              <a:rPr lang="en-US" dirty="0" err="1">
                <a:cs typeface="Calibri"/>
              </a:rPr>
              <a:t>colours</a:t>
            </a:r>
            <a:endParaRPr lang="en-US" dirty="0" err="1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2DD07C0-CB6C-93EF-754B-DE117B134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51" y="2112092"/>
            <a:ext cx="5496232" cy="4034912"/>
          </a:xfrm>
          <a:prstGeom prst="rect">
            <a:avLst/>
          </a:prstGeom>
        </p:spPr>
      </p:pic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5A3E17-E473-5DCB-6D0B-C87440FA1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5" r="-246" b="15335"/>
          <a:stretch/>
        </p:blipFill>
        <p:spPr>
          <a:xfrm>
            <a:off x="6862917" y="2305778"/>
            <a:ext cx="5004629" cy="39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0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EA1B95-1075-655A-27C6-AF973207D1B8}"/>
              </a:ext>
            </a:extLst>
          </p:cNvPr>
          <p:cNvSpPr txBox="1">
            <a:spLocks/>
          </p:cNvSpPr>
          <p:nvPr/>
        </p:nvSpPr>
        <p:spPr>
          <a:xfrm>
            <a:off x="7155426" y="103054"/>
            <a:ext cx="4751438" cy="1337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 matrix of heat trees holds </a:t>
            </a:r>
            <a:r>
              <a:rPr lang="en-US" sz="3200" i="1" dirty="0"/>
              <a:t>a lot </a:t>
            </a:r>
            <a:r>
              <a:rPr lang="en-US" sz="3200" dirty="0"/>
              <a:t>of information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A6FCA51F-3B89-C8F6-6DEF-4E9806C6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103239"/>
            <a:ext cx="6786716" cy="6749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59C0C-0C6C-6E37-0566-F72C7A2F5E71}"/>
              </a:ext>
            </a:extLst>
          </p:cNvPr>
          <p:cNvSpPr txBox="1"/>
          <p:nvPr/>
        </p:nvSpPr>
        <p:spPr>
          <a:xfrm>
            <a:off x="7159114" y="1511710"/>
            <a:ext cx="426136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You can make multiple pairwise comparisons between treatments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The big grey tree serves as a legend key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The colors on the labels indicate what is the comparison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0EDC23E-9180-B43C-DF87-E6DDC7313681}"/>
              </a:ext>
            </a:extLst>
          </p:cNvPr>
          <p:cNvSpPr/>
          <p:nvPr/>
        </p:nvSpPr>
        <p:spPr>
          <a:xfrm rot="1920000">
            <a:off x="5884561" y="3103559"/>
            <a:ext cx="1811546" cy="445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15E1-7F6A-5F06-E4A3-3D40E8202812}"/>
              </a:ext>
            </a:extLst>
          </p:cNvPr>
          <p:cNvSpPr txBox="1"/>
          <p:nvPr/>
        </p:nvSpPr>
        <p:spPr>
          <a:xfrm>
            <a:off x="7844541" y="3998596"/>
            <a:ext cx="386157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Isatis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 Tinctoria</a:t>
            </a:r>
            <a:r>
              <a:rPr lang="en-US" b="1" dirty="0">
                <a:ea typeface="Calibri"/>
                <a:cs typeface="Calibri"/>
              </a:rPr>
              <a:t> VS </a:t>
            </a:r>
            <a:r>
              <a:rPr lang="en-US" b="1" dirty="0">
                <a:solidFill>
                  <a:srgbClr val="80CFBA"/>
                </a:solidFill>
                <a:ea typeface="Calibri"/>
                <a:cs typeface="Calibri"/>
              </a:rPr>
              <a:t>Brassica </a:t>
            </a:r>
            <a:r>
              <a:rPr lang="en-US" b="1" dirty="0" err="1">
                <a:solidFill>
                  <a:srgbClr val="80CFBA"/>
                </a:solidFill>
                <a:ea typeface="Calibri"/>
                <a:cs typeface="Calibri"/>
              </a:rPr>
              <a:t>olerace</a:t>
            </a:r>
            <a:endParaRPr lang="en-US" b="1" dirty="0">
              <a:solidFill>
                <a:srgbClr val="80CFBA"/>
              </a:solidFill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268B6-E1E1-2F95-2D79-154D6660468D}"/>
              </a:ext>
            </a:extLst>
          </p:cNvPr>
          <p:cNvSpPr txBox="1"/>
          <p:nvPr/>
        </p:nvSpPr>
        <p:spPr>
          <a:xfrm>
            <a:off x="7844540" y="4631199"/>
            <a:ext cx="386157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Isatis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 Tinctoria</a:t>
            </a:r>
            <a:r>
              <a:rPr lang="en-US" b="1" dirty="0">
                <a:ea typeface="Calibri"/>
                <a:cs typeface="Calibri"/>
              </a:rPr>
              <a:t> VS </a:t>
            </a:r>
            <a:r>
              <a:rPr lang="en-US" b="1" dirty="0">
                <a:solidFill>
                  <a:srgbClr val="80CFBA"/>
                </a:solidFill>
                <a:ea typeface="Calibri"/>
                <a:cs typeface="Calibri"/>
              </a:rPr>
              <a:t>Arabidopsis thaliana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F994C2-7161-49ED-94BB-10BC43E9AA18}"/>
              </a:ext>
            </a:extLst>
          </p:cNvPr>
          <p:cNvSpPr/>
          <p:nvPr/>
        </p:nvSpPr>
        <p:spPr>
          <a:xfrm rot="1920000">
            <a:off x="6618745" y="4184865"/>
            <a:ext cx="1078301" cy="388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59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D0F37B-B685-2F69-5E2F-F10711461496}"/>
              </a:ext>
            </a:extLst>
          </p:cNvPr>
          <p:cNvSpPr txBox="1">
            <a:spLocks/>
          </p:cNvSpPr>
          <p:nvPr/>
        </p:nvSpPr>
        <p:spPr>
          <a:xfrm>
            <a:off x="1830238" y="325"/>
            <a:ext cx="10515600" cy="71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You may add external data from other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2987F-1FCB-37E6-BDAC-88686B241D53}"/>
              </a:ext>
            </a:extLst>
          </p:cNvPr>
          <p:cNvSpPr txBox="1"/>
          <p:nvPr/>
        </p:nvSpPr>
        <p:spPr>
          <a:xfrm>
            <a:off x="1836042" y="717959"/>
            <a:ext cx="168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Heat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B1069-FA00-D254-4466-B1147DE76BEA}"/>
              </a:ext>
            </a:extLst>
          </p:cNvPr>
          <p:cNvSpPr txBox="1"/>
          <p:nvPr/>
        </p:nvSpPr>
        <p:spPr>
          <a:xfrm>
            <a:off x="8167417" y="705669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importance output 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4352F76-4538-B1ED-59F8-345BBCCA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6" y="1086465"/>
            <a:ext cx="4955457" cy="4943166"/>
          </a:xfrm>
          <a:prstGeom prst="rect">
            <a:avLst/>
          </a:prstGeom>
        </p:spPr>
      </p:pic>
      <p:pic>
        <p:nvPicPr>
          <p:cNvPr id="3" name="Picture 6" descr="A picture containing window&#10;&#10;Description automatically generated">
            <a:extLst>
              <a:ext uri="{FF2B5EF4-FFF2-40B4-BE49-F238E27FC236}">
                <a16:creationId xmlns:a16="http://schemas.microsoft.com/office/drawing/2014/main" id="{FEE24BE6-EE05-6585-378A-E09D0112E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34" t="52740" r="-229" b="6301"/>
          <a:stretch/>
        </p:blipFill>
        <p:spPr>
          <a:xfrm>
            <a:off x="425246" y="1074173"/>
            <a:ext cx="5676891" cy="471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CEC8E-29A9-DF45-4C47-B89A16ABDDE5}"/>
              </a:ext>
            </a:extLst>
          </p:cNvPr>
          <p:cNvSpPr txBox="1"/>
          <p:nvPr/>
        </p:nvSpPr>
        <p:spPr>
          <a:xfrm>
            <a:off x="7908822" y="6034548"/>
            <a:ext cx="3462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Feature importance on a random forest by Boruta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0207C-3834-1E19-1273-56313DFCDDB5}"/>
              </a:ext>
            </a:extLst>
          </p:cNvPr>
          <p:cNvSpPr txBox="1"/>
          <p:nvPr/>
        </p:nvSpPr>
        <p:spPr>
          <a:xfrm>
            <a:off x="411725" y="6108289"/>
            <a:ext cx="52691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Fisher test p and odds ratio</a:t>
            </a:r>
          </a:p>
          <a:p>
            <a:r>
              <a:rPr lang="en-US" dirty="0">
                <a:ea typeface="Calibri"/>
                <a:cs typeface="Calibri"/>
              </a:rPr>
              <a:t>Shows if 8 in 53 is a similar proportion to 57 in 2459</a:t>
            </a:r>
          </a:p>
        </p:txBody>
      </p:sp>
    </p:spTree>
    <p:extLst>
      <p:ext uri="{BB962C8B-B14F-4D97-AF65-F5344CB8AC3E}">
        <p14:creationId xmlns:p14="http://schemas.microsoft.com/office/powerpoint/2010/main" val="130555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E73B62-EEEE-3C69-0DAB-53C41DA78C99}"/>
              </a:ext>
            </a:extLst>
          </p:cNvPr>
          <p:cNvSpPr txBox="1">
            <a:spLocks/>
          </p:cNvSpPr>
          <p:nvPr/>
        </p:nvSpPr>
        <p:spPr>
          <a:xfrm>
            <a:off x="838200" y="115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What we will do today?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F6008-FE5D-A2A2-A8B4-F874489BD20C}"/>
              </a:ext>
            </a:extLst>
          </p:cNvPr>
          <p:cNvSpPr txBox="1"/>
          <p:nvPr/>
        </p:nvSpPr>
        <p:spPr>
          <a:xfrm>
            <a:off x="2334945" y="1337798"/>
            <a:ext cx="8924174" cy="48320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Load </a:t>
            </a:r>
            <a:r>
              <a:rPr lang="en-US" sz="2800" dirty="0" err="1"/>
              <a:t>phyloseq</a:t>
            </a:r>
            <a:r>
              <a:rPr lang="en-US" sz="2800" dirty="0"/>
              <a:t> data into </a:t>
            </a:r>
            <a:r>
              <a:rPr lang="en-US" sz="2800" dirty="0" err="1"/>
              <a:t>metacoder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heat trees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Calculate differential abundances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Compare 2 groups of samples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Compare multiple groups of samples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Create a custom function to streamline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Manipulate some variables and create different heat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Create mock data and plot it on a heat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Add results of a fisher test to the heat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Create lists of matrixes of heat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158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317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Visualization of taxonomies can be difficult</vt:lpstr>
      <vt:lpstr>PowerPoint Presentation</vt:lpstr>
      <vt:lpstr>PowerPoint Presentation</vt:lpstr>
      <vt:lpstr>Data analysis and manipulation is also possible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BC</dc:creator>
  <cp:lastModifiedBy>P BC</cp:lastModifiedBy>
  <cp:revision>256</cp:revision>
  <dcterms:created xsi:type="dcterms:W3CDTF">2022-10-25T09:39:10Z</dcterms:created>
  <dcterms:modified xsi:type="dcterms:W3CDTF">2022-11-09T10:21:50Z</dcterms:modified>
</cp:coreProperties>
</file>